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3"/>
  </p:notesMasterIdLst>
  <p:handoutMasterIdLst>
    <p:handoutMasterId r:id="rId24"/>
  </p:handoutMasterIdLst>
  <p:sldIdLst>
    <p:sldId id="259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ascadia Code" panose="020B0609020000020004" pitchFamily="49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EB Garamond" panose="00000500000000000000" pitchFamily="2" charset="0"/>
      <p:regular r:id="rId33"/>
      <p:bold r:id="rId34"/>
      <p:italic r:id="rId35"/>
      <p:boldItalic r:id="rId36"/>
    </p:embeddedFont>
    <p:embeddedFont>
      <p:font typeface="Lora" pitchFamily="2" charset="0"/>
      <p:regular r:id="rId37"/>
      <p:bold r:id="rId38"/>
      <p:italic r:id="rId39"/>
      <p:boldItalic r:id="rId40"/>
    </p:embeddedFont>
    <p:embeddedFont>
      <p:font typeface="Open Sans" panose="020B0606030504020204" pitchFamily="34" charset="0"/>
      <p:regular r:id="rId41"/>
      <p:bold r:id="rId42"/>
      <p:italic r:id="rId43"/>
      <p:boldItalic r:id="rId44"/>
    </p:embeddedFont>
    <p:embeddedFont>
      <p:font typeface="Open Sans Medium" panose="020B0604020202020204" charset="0"/>
      <p:regular r:id="rId45"/>
      <p:bold r:id="rId46"/>
      <p:italic r:id="rId47"/>
      <p:boldItalic r:id="rId48"/>
    </p:embeddedFont>
    <p:embeddedFont>
      <p:font typeface="Open Sans SemiBold" panose="020B0706030804020204" pitchFamily="34" charset="0"/>
      <p:regular r:id="rId49"/>
      <p:bold r:id="rId50"/>
      <p:italic r:id="rId51"/>
      <p:boldItalic r:id="rId52"/>
    </p:embeddedFont>
    <p:embeddedFont>
      <p:font typeface="Source Sans Pro" panose="020B0503030403020204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52" autoAdjust="0"/>
    <p:restoredTop sz="95157" autoAdjust="0"/>
  </p:normalViewPr>
  <p:slideViewPr>
    <p:cSldViewPr snapToGrid="0">
      <p:cViewPr varScale="1">
        <p:scale>
          <a:sx n="102" d="100"/>
          <a:sy n="102" d="100"/>
        </p:scale>
        <p:origin x="88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Bash via WSL</a:t>
          </a:r>
        </a:p>
        <a:p>
          <a:r>
            <a:rPr lang="en-US" b="1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(</a:t>
          </a:r>
          <a:r>
            <a:rPr lang="en-US" b="0" dirty="0"/>
            <a:t>Windows Subsystem for Linux)</a:t>
          </a:r>
          <a:endParaRPr lang="en-US" b="1" dirty="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/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/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/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Bash via WSL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(</a:t>
          </a:r>
          <a:r>
            <a:rPr lang="en-US" sz="1000" b="0" kern="1200" dirty="0"/>
            <a:t>Windows Subsystem for Linux)</a:t>
          </a:r>
          <a:endParaRPr lang="en-US" sz="1000" b="1" kern="1200" dirty="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210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9221" y="0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9230" y="9107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Google Shape;17;p2"/>
          <p:cNvSpPr txBox="1"/>
          <p:nvPr/>
        </p:nvSpPr>
        <p:spPr>
          <a:xfrm>
            <a:off x="5113588" y="52795"/>
            <a:ext cx="2589545" cy="676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82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S</a:t>
            </a:r>
            <a:r>
              <a:rPr lang="en" sz="1818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HINWOO </a:t>
            </a:r>
            <a:r>
              <a:rPr lang="en" sz="2182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K</a:t>
            </a:r>
            <a:r>
              <a:rPr lang="en" sz="1818" dirty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IM</a:t>
            </a:r>
            <a:endParaRPr sz="1818" dirty="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18" name="Google Shape;18;p2"/>
          <p:cNvCxnSpPr/>
          <p:nvPr/>
        </p:nvCxnSpPr>
        <p:spPr>
          <a:xfrm>
            <a:off x="5020374" y="207919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11700" y="1536634"/>
            <a:ext cx="4000091" cy="4555125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05958">
              <a:spcBef>
                <a:spcPts val="727"/>
              </a:spcBef>
              <a:spcAft>
                <a:spcPts val="0"/>
              </a:spcAft>
              <a:buSzPts val="1700"/>
              <a:buChar char="●"/>
              <a:defRPr sz="1545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832400" y="1536634"/>
            <a:ext cx="4000091" cy="4555125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05958">
              <a:spcBef>
                <a:spcPts val="727"/>
              </a:spcBef>
              <a:spcAft>
                <a:spcPts val="0"/>
              </a:spcAft>
              <a:buSzPts val="1700"/>
              <a:buChar char="●"/>
              <a:defRPr sz="1545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438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 sz="2636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281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294412">
              <a:spcBef>
                <a:spcPts val="727"/>
              </a:spcBef>
              <a:spcAft>
                <a:spcPts val="0"/>
              </a:spcAft>
              <a:buSzPts val="1500"/>
              <a:buChar char="●"/>
              <a:defRPr sz="1364"/>
            </a:lvl1pPr>
            <a:lvl2pPr marL="831281" lvl="1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2pPr>
            <a:lvl3pPr marL="1246922" lvl="2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3pPr>
            <a:lvl4pPr marL="1662562" lvl="3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4pPr>
            <a:lvl5pPr marL="2078203" lvl="4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5pPr>
            <a:lvl6pPr marL="2493843" lvl="5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6pPr>
            <a:lvl7pPr marL="2909484" lvl="6" indent="-294412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364"/>
            </a:lvl7pPr>
            <a:lvl8pPr marL="3325124" lvl="7" indent="-294412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364"/>
            </a:lvl8pPr>
            <a:lvl9pPr marL="3740765" lvl="8" indent="-294412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3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636" cy="5454281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27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00568" tIns="100568" rIns="100568" bIns="1005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091" cy="197662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4636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265500" y="3737434"/>
            <a:ext cx="4045091" cy="164671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SzPts val="2500"/>
              <a:buNone/>
              <a:defRPr sz="227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7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2"/>
          </p:nvPr>
        </p:nvSpPr>
        <p:spPr>
          <a:xfrm>
            <a:off x="4939500" y="965434"/>
            <a:ext cx="3837000" cy="4926938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636" cy="80690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marL="415641" lvl="0" indent="-20782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4"/>
            <a:ext cx="8520545" cy="2617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1pPr>
            <a:lvl2pPr lvl="1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2pPr>
            <a:lvl3pPr lvl="2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3pPr>
            <a:lvl4pPr lvl="3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4pPr>
            <a:lvl5pPr lvl="4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5pPr>
            <a:lvl6pPr lvl="5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6pPr>
            <a:lvl7pPr lvl="6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7pPr>
            <a:lvl8pPr lvl="7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8pPr>
            <a:lvl9pPr lvl="8" algn="ctr">
              <a:spcBef>
                <a:spcPts val="0"/>
              </a:spcBef>
              <a:spcAft>
                <a:spcPts val="0"/>
              </a:spcAft>
              <a:buSzPts val="14500"/>
              <a:buNone/>
              <a:defRPr sz="13182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body" idx="1"/>
          </p:nvPr>
        </p:nvSpPr>
        <p:spPr>
          <a:xfrm>
            <a:off x="311700" y="4202966"/>
            <a:ext cx="8520545" cy="173446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 algn="ctr">
              <a:spcBef>
                <a:spcPts val="727"/>
              </a:spcBef>
              <a:spcAft>
                <a:spcPts val="0"/>
              </a:spcAft>
              <a:buSzPts val="2400"/>
              <a:buChar char="●"/>
              <a:defRPr/>
            </a:lvl1pPr>
            <a:lvl2pPr marL="831281" lvl="1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839623" y="6160632"/>
            <a:ext cx="235091" cy="727010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3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80520" y="6464601"/>
            <a:ext cx="763480" cy="39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spAutoFit/>
          </a:bodyPr>
          <a:lstStyle>
            <a:lvl1pPr lvl="0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9" name="Google Shape;9;p1"/>
          <p:cNvCxnSpPr/>
          <p:nvPr/>
        </p:nvCxnSpPr>
        <p:spPr>
          <a:xfrm>
            <a:off x="589416" y="71801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0;p1"/>
          <p:cNvSpPr txBox="1"/>
          <p:nvPr/>
        </p:nvSpPr>
        <p:spPr>
          <a:xfrm>
            <a:off x="0" y="6466723"/>
            <a:ext cx="1713390" cy="391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2pPr>
            <a:lvl3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3pPr>
            <a:lvl4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4pPr>
            <a:lvl5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5pPr>
            <a:lvl6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6pPr>
            <a:lvl7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7pPr>
            <a:lvl8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8pPr>
            <a:lvl9pPr algn="r">
              <a:buNone/>
              <a:defRPr sz="1091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9pPr>
          </a:lstStyle>
          <a:p>
            <a:pPr lvl="0" algn="l"/>
            <a:r>
              <a:rPr lang="en" dirty="0" err="1">
                <a:sym typeface="Open Sans"/>
              </a:rPr>
              <a:t>Shinwoo</a:t>
            </a:r>
            <a:r>
              <a:rPr lang="en" dirty="0">
                <a:sym typeface="Open Sans"/>
              </a:rPr>
              <a:t> Kim</a:t>
            </a:r>
            <a:endParaRPr dirty="0"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7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pitt.edu/~shk148/teaching/CS0449-2234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lab!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636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 anchor="t">
            <a:normAutofit fontScale="92500" lnSpcReduction="10000"/>
          </a:bodyPr>
          <a:lstStyle/>
          <a:p>
            <a:r>
              <a:rPr lang="en-US" dirty="0"/>
              <a:t>CS0449: Intro to System Software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527D657-1138-9711-8832-33B20C9A1910}"/>
              </a:ext>
            </a:extLst>
          </p:cNvPr>
          <p:cNvSpPr txBox="1">
            <a:spLocks/>
          </p:cNvSpPr>
          <p:nvPr/>
        </p:nvSpPr>
        <p:spPr>
          <a:xfrm>
            <a:off x="92364" y="2320637"/>
            <a:ext cx="3459437" cy="4022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568" tIns="100568" rIns="100568" bIns="100568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/>
            <a:r>
              <a:rPr lang="en-US" sz="1800" b="1" dirty="0"/>
              <a:t>Shinwoo Kim</a:t>
            </a:r>
            <a:endParaRPr lang="en-US" sz="1800" dirty="0">
              <a:solidFill>
                <a:schemeClr val="accent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</a:p>
          <a:p>
            <a:pPr algn="r"/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</p:spTree>
    <p:extLst>
      <p:ext uri="{BB962C8B-B14F-4D97-AF65-F5344CB8AC3E}">
        <p14:creationId xmlns:p14="http://schemas.microsoft.com/office/powerpoint/2010/main" val="80372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</p:spPr>
        <p:txBody>
          <a:bodyPr/>
          <a:lstStyle/>
          <a:p>
            <a:r>
              <a:rPr lang="en-US" dirty="0"/>
              <a:t>Creating a C Program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9" y="1711471"/>
            <a:ext cx="2410500" cy="10986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3" cy="111777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1"/>
            <a:ext cx="2227500" cy="1281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2454442" y="1143000"/>
            <a:ext cx="2341442" cy="105852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797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612232" y="1600201"/>
            <a:ext cx="3104147" cy="83925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6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4086155" y="1650322"/>
            <a:ext cx="1947600" cy="1313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35218" y="1082842"/>
            <a:ext cx="2224737" cy="56748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85113" y="5213011"/>
            <a:ext cx="1849200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193970" y="862377"/>
            <a:ext cx="2370600" cy="1678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V="1">
            <a:off x="1109713" y="4372586"/>
            <a:ext cx="598771" cy="840425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370221" y="2964022"/>
            <a:ext cx="2689734" cy="116281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775158" y="2540877"/>
            <a:ext cx="1604112" cy="1489702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5673337" y="4308972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6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6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6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6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6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1934186" cy="1418693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Exit status: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Returning 0 basically means we exit without error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</p:cNvCxnSpPr>
          <p:nvPr/>
        </p:nvCxnSpPr>
        <p:spPr>
          <a:xfrm flipH="1" flipV="1">
            <a:off x="2622884" y="4752474"/>
            <a:ext cx="1085741" cy="576908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Compiling and Running C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048124" y="217061"/>
            <a:ext cx="1851000" cy="1275600"/>
            <a:chOff x="5048124" y="217061"/>
            <a:chExt cx="1851000" cy="1275600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048124" y="21706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stCxn id="23" idx="2"/>
            </p:cNvCxnSpPr>
            <p:nvPr/>
          </p:nvCxnSpPr>
          <p:spPr>
            <a:xfrm flipH="1">
              <a:off x="5207124" y="997061"/>
              <a:ext cx="766500" cy="495600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556825" y="1240536"/>
            <a:ext cx="1797000" cy="572700"/>
            <a:chOff x="6556825" y="1240536"/>
            <a:chExt cx="1797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stCxn id="26" idx="1"/>
            </p:cNvCxnSpPr>
            <p:nvPr/>
          </p:nvCxnSpPr>
          <p:spPr>
            <a:xfrm flipH="1">
              <a:off x="6556825" y="1526886"/>
              <a:ext cx="459000" cy="116100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887900" y="2823910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stCxn id="29" idx="0"/>
          </p:cNvCxnSpPr>
          <p:nvPr/>
        </p:nvCxnSpPr>
        <p:spPr>
          <a:xfrm rot="10800000" flipH="1">
            <a:off x="1407650" y="2571910"/>
            <a:ext cx="477000" cy="2520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stCxn id="31" idx="2"/>
          </p:cNvCxnSpPr>
          <p:nvPr/>
        </p:nvCxnSpPr>
        <p:spPr>
          <a:xfrm>
            <a:off x="1333143" y="1061930"/>
            <a:ext cx="999600" cy="6348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dirty="0"/>
              <a:t>TA Introduction</a:t>
            </a:r>
            <a:endParaRPr dirty="0"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dirty="0"/>
              <a:t>CS 0449: Introduction to System Software (this course)</a:t>
            </a:r>
          </a:p>
          <a:p>
            <a:pPr marL="1143011" lvl="2" indent="-311730"/>
            <a:r>
              <a:rPr lang="en-US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  <a:r>
              <a:rPr lang="en-US" sz="1818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(preface subject line with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)</a:t>
            </a: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https://sites.pitt.edu/~shk148/teaching/CS0449-2234/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GDB 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B.5.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 Office Hours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/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/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0145136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4572000" y="3569824"/>
            <a:ext cx="2659892" cy="1097831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Simple Light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-theme" id="{F2757E13-8474-446E-891B-6E0F55361D8F}" vid="{E6121EEF-458C-49DF-8183-42697BB3A4B2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449-theme</Template>
  <TotalTime>268</TotalTime>
  <Words>1663</Words>
  <Application>Microsoft Office PowerPoint</Application>
  <PresentationFormat>Letter Paper (8.5x11 in)</PresentationFormat>
  <Paragraphs>277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Open Sans</vt:lpstr>
      <vt:lpstr>Open Sans SemiBold</vt:lpstr>
      <vt:lpstr>EB Garamond</vt:lpstr>
      <vt:lpstr>Arial</vt:lpstr>
      <vt:lpstr>Open Sans Medium</vt:lpstr>
      <vt:lpstr>Wingdings</vt:lpstr>
      <vt:lpstr>Courier New</vt:lpstr>
      <vt:lpstr>Lora</vt:lpstr>
      <vt:lpstr>Consolas</vt:lpstr>
      <vt:lpstr>Cascadia Code</vt:lpstr>
      <vt:lpstr>Source Sans Pro</vt:lpstr>
      <vt:lpstr>Simple Light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1</cp:revision>
  <cp:lastPrinted>2023-01-20T00:53:15Z</cp:lastPrinted>
  <dcterms:created xsi:type="dcterms:W3CDTF">2023-01-19T04:13:17Z</dcterms:created>
  <dcterms:modified xsi:type="dcterms:W3CDTF">2023-01-20T03:03:54Z</dcterms:modified>
</cp:coreProperties>
</file>